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216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76AAFB-3D75-D591-016B-D7844B973F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64325-C91A-14F7-AFA0-E08A8C6BFD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11/5/2023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0DE42-AE6C-0AA1-A75F-5E58E58B7C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F4BEC-AC89-C2E5-7B0E-95AF6987D0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DEE00B25-FEC6-4E28-9599-D4868F679ED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7046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11/5/2023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7165EA75-73F9-4E8F-911C-C01E559F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7241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9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7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53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5665-70FF-4DDC-9409-DA6A75AAC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D45B1-EA5C-738B-83F8-59BBA39A6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01BCF-A997-E8E2-D721-02343D6D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04D97-8899-1227-B41E-459D32E9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27C20-E487-240D-6315-807581DD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7819A-DDDD-4A24-A8A4-63B2E6BEC8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118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BFDF-B346-5691-A1AB-65E23244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3ED34-8643-592C-DEF7-B79279EC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D754E-94AE-F951-4A05-DD5DBB71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5D67D-30C5-1D71-3496-8ACBC00F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821F6-EE37-5CDF-ABD7-E79D1C4E2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5E4D0-B53C-432B-A6E0-48925F14E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591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9AB3-92D3-7255-C9ED-EAB10CAF6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2B3A8-5380-D2A1-631B-0896419D8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4A952-6D7A-0AE0-24D8-2A8A9372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4CF03-C10F-B620-F796-32BA92942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A5616-C160-1B99-F29B-BD2F04AD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80BFA-0BD2-413C-BFB7-6A60107FF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54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2388-F093-6A1F-6266-22A3E936D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35B99-C3C5-1C30-BB33-9BCEB60C7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07A1-1DAE-3FCF-35AF-DB149115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B38B1-77AF-76BA-E94A-C95591C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1151E-9527-0F0F-DCFC-444AB0E2D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41B53-7766-34D4-8068-69EE1949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831BA-A759-4598-9E2B-087493F18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586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7CCA-32D7-9D46-91B0-850A853F0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6BE26-E3F0-138D-D6C2-66DD2F32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29DEC-15A8-0100-4781-A245DD19D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A860D-D9CB-4F38-3D97-B527E1C5E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77DD2-4BC9-6247-3098-C6D5CC070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6C8CB-E119-962C-05B0-74F9B4C7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F1D9C4-2A53-2D36-7187-28F380AF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C3C76-E872-B1CA-4B01-D5D3FECA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F00A8-E23B-4FCD-A4A7-B03276CCA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52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28DD-4EB7-7E09-1E3C-83F96DB5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FBBCF0-56B0-F606-FC48-4B8D041C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575BC-D7C0-FFFE-9ABA-AC586838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5B297-6A52-B399-81BA-67EFA4F4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4A74C-E641-45C0-A843-5B593A61E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959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D7D59-4D82-B110-B45B-D745C883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43364-F2AB-9E2D-EA6A-3F33A105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83B1C-A988-8F4D-052A-B97A68C5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C07E-1092-4CE3-8481-8591AE90D4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665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2D3A-980E-D230-EF03-5C29467E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0E35B-CFED-BA90-56B8-AA2FAB5DC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EBC6C-3F2B-B57D-E67D-1C7DE81AD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852DF-EA5B-6A8C-005B-AB6DEBDC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5C77D-4196-68D2-D16A-C4BE07466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4DDAF-80B1-E848-D55B-BE4F01DC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F9CE5-1F7B-485B-82DA-0FEC4FB898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5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1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C7B6A-A1F4-DAC1-C6C0-2B409F76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5A06EF-3075-83E3-A89B-D398750E9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6A02B-B131-08A0-2F2C-FA36298FC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26871-4B79-0AEC-F380-85A4DDC93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DCDBA-4F72-DE90-1583-3FE7D6B8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99A47-80B5-7ABE-8C84-BBE0F77A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42350-0C3E-4307-9D84-5E8916D21F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641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9FF4-2CCE-1FC8-7099-65C9DBB9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C941A-7F47-3D86-FA33-48C6907B3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9EE1F-7B47-2B18-A215-082C3C753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9EFA2-E9A8-D13C-BB0A-C801E74C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5BA7-0AE7-8D55-88FC-5AB7B9FE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6F6DD-AD7C-47DA-95DC-D2FB225F64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916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7D141A-2D61-DB2C-BF32-874ECD58A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5632F-971C-3BE7-1AFD-238D5007E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E0DA1-086C-1DEF-7F7B-DCF7E8A2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E61D2-A3E0-C43E-1DA2-6C8EB73FA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49444-177E-86F3-E12D-66433BF2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DFDBA-9726-4586-A7CC-435DD5702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3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1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9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1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8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E72404-EE63-4D08-B35D-32B0BB4E1367}" type="datetimeFigureOut">
              <a:rPr lang="en-US" smtClean="0"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A32E2D-B6D7-42E5-B8B3-8359FA2A864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1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7969FD56-D741-2B87-573D-6360A9559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68F5ACD0-BBB4-0B2A-03C8-513805BED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041911F6-A276-9B58-2790-3F8FBE18E3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318469" name="Rectangle 5">
            <a:extLst>
              <a:ext uri="{FF2B5EF4-FFF2-40B4-BE49-F238E27FC236}">
                <a16:creationId xmlns:a16="http://schemas.microsoft.com/office/drawing/2014/main" id="{BC080743-C54D-259E-5E8A-46DE597A61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318470" name="Rectangle 6">
            <a:extLst>
              <a:ext uri="{FF2B5EF4-FFF2-40B4-BE49-F238E27FC236}">
                <a16:creationId xmlns:a16="http://schemas.microsoft.com/office/drawing/2014/main" id="{5C408721-A499-7B51-A93A-BE2FC86DA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9DD8F0-04D6-468F-A2D9-F5236AA8BB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3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8577-6DD3-434D-9157-35C281654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683" y="2219106"/>
            <a:ext cx="7543800" cy="1148007"/>
          </a:xfr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Secret Disciples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8100E1-8048-4CFC-9005-CB2F86DAF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676" y="4380119"/>
            <a:ext cx="7543800" cy="1642501"/>
          </a:xfrm>
        </p:spPr>
        <p:txBody>
          <a:bodyPr>
            <a:spAutoFit/>
          </a:bodyPr>
          <a:lstStyle/>
          <a:p>
            <a:pPr algn="ctr"/>
            <a:r>
              <a:rPr lang="en-US" sz="3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John 19:38</a:t>
            </a:r>
          </a:p>
          <a:p>
            <a:pPr algn="ctr"/>
            <a:endParaRPr lang="en-US" sz="34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1800" b="1" cap="non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 on material prepared by Tom Thornhill</a:t>
            </a:r>
            <a:endParaRPr lang="en-US" sz="18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7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3221395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There is a time to NOT be secret.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The Bible condemns cowardice –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Revelation 21:8 </a:t>
            </a:r>
            <a:r>
              <a:rPr lang="en-US" sz="4000" dirty="0">
                <a:solidFill>
                  <a:schemeClr val="tx1"/>
                </a:solidFill>
              </a:rPr>
              <a:t>– first on the list.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Matthew 10:28 </a:t>
            </a:r>
            <a:r>
              <a:rPr lang="en-US" sz="4000" dirty="0">
                <a:solidFill>
                  <a:schemeClr val="tx1"/>
                </a:solidFill>
              </a:rPr>
              <a:t>– who should we fear?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Matthew 10:32-33</a:t>
            </a:r>
            <a:r>
              <a:rPr lang="en-US" sz="4000" dirty="0">
                <a:solidFill>
                  <a:schemeClr val="tx1"/>
                </a:solidFill>
              </a:rPr>
              <a:t> – if we deny Him …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7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437386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There is a time to NOT be secret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We cannot hide our light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Matthew 5:14-16; Luke 11:33</a:t>
            </a:r>
            <a:r>
              <a:rPr lang="en-US" sz="4000" dirty="0">
                <a:solidFill>
                  <a:schemeClr val="tx1"/>
                </a:solidFill>
              </a:rPr>
              <a:t> – Do not put it under a basket.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We cannot refuse to confess Him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Matthew 10:32-33; Revelation 12:11. 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Consider Peter – </a:t>
            </a:r>
            <a:r>
              <a:rPr lang="en-US" sz="4000" b="1" dirty="0">
                <a:solidFill>
                  <a:srgbClr val="C00000"/>
                </a:solidFill>
              </a:rPr>
              <a:t>Matthew 26:69-75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On this occasion, Peter FAILED to confess the Lord. BUT he was restored.</a:t>
            </a:r>
          </a:p>
        </p:txBody>
      </p:sp>
    </p:spTree>
    <p:extLst>
      <p:ext uri="{BB962C8B-B14F-4D97-AF65-F5344CB8AC3E}">
        <p14:creationId xmlns:p14="http://schemas.microsoft.com/office/powerpoint/2010/main" val="271121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63231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500" b="1" dirty="0">
                <a:solidFill>
                  <a:schemeClr val="tx1"/>
                </a:solidFill>
              </a:rPr>
              <a:t> There is a time to NOT be secret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b="1" dirty="0">
                <a:solidFill>
                  <a:srgbClr val="0070C0"/>
                </a:solidFill>
              </a:rPr>
              <a:t>When it comes to rejecting immorality and ungodly behaviors</a:t>
            </a:r>
            <a:r>
              <a:rPr lang="en-US" sz="3600" dirty="0">
                <a:solidFill>
                  <a:schemeClr val="tx1"/>
                </a:solidFill>
              </a:rPr>
              <a:t> – 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b="1" dirty="0">
                <a:solidFill>
                  <a:srgbClr val="C00000"/>
                </a:solidFill>
              </a:rPr>
              <a:t>1 Peter 4:3-5</a:t>
            </a:r>
            <a:r>
              <a:rPr lang="en-US" sz="3500" dirty="0">
                <a:solidFill>
                  <a:schemeClr val="tx1"/>
                </a:solidFill>
              </a:rPr>
              <a:t> – Does the world around us see that we are different?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500" b="1" dirty="0">
                <a:solidFill>
                  <a:schemeClr val="tx1"/>
                </a:solidFill>
              </a:rPr>
              <a:t> </a:t>
            </a:r>
            <a:r>
              <a:rPr lang="en-US" sz="3500" b="1" dirty="0">
                <a:solidFill>
                  <a:srgbClr val="0070C0"/>
                </a:solidFill>
              </a:rPr>
              <a:t>When it comes to sharing the gospel</a:t>
            </a:r>
            <a:r>
              <a:rPr lang="en-US" sz="3600" dirty="0">
                <a:solidFill>
                  <a:schemeClr val="tx1"/>
                </a:solidFill>
              </a:rPr>
              <a:t> – </a:t>
            </a:r>
            <a:br>
              <a:rPr lang="en-US" sz="3500" b="1" dirty="0">
                <a:solidFill>
                  <a:srgbClr val="0070C0"/>
                </a:solidFill>
              </a:rPr>
            </a:br>
            <a:r>
              <a:rPr lang="en-US" sz="3500" b="1" dirty="0">
                <a:solidFill>
                  <a:srgbClr val="C00000"/>
                </a:solidFill>
              </a:rPr>
              <a:t>2 Corinthians 5:10-11</a:t>
            </a:r>
            <a:r>
              <a:rPr lang="en-US" sz="3500" dirty="0">
                <a:solidFill>
                  <a:schemeClr val="tx1"/>
                </a:solidFill>
              </a:rPr>
              <a:t> – a day of judgment is coming.</a:t>
            </a:r>
            <a:br>
              <a:rPr lang="en-US" sz="3500" dirty="0">
                <a:solidFill>
                  <a:schemeClr val="tx1"/>
                </a:solidFill>
              </a:rPr>
            </a:br>
            <a:r>
              <a:rPr lang="en-US" sz="3500" b="1" dirty="0">
                <a:solidFill>
                  <a:srgbClr val="C00000"/>
                </a:solidFill>
              </a:rPr>
              <a:t>1 Peter 3:13-15 </a:t>
            </a:r>
            <a:r>
              <a:rPr lang="en-US" sz="3500" dirty="0">
                <a:solidFill>
                  <a:schemeClr val="tx1"/>
                </a:solidFill>
              </a:rPr>
              <a:t>– can we (and will we) give a defense for our hope?</a:t>
            </a:r>
          </a:p>
        </p:txBody>
      </p:sp>
    </p:spTree>
    <p:extLst>
      <p:ext uri="{BB962C8B-B14F-4D97-AF65-F5344CB8AC3E}">
        <p14:creationId xmlns:p14="http://schemas.microsoft.com/office/powerpoint/2010/main" val="107155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488338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There is a time to NOT be secret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When it comes to supporting our brethren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r>
              <a:rPr lang="en-US" sz="4000" b="1" dirty="0">
                <a:solidFill>
                  <a:srgbClr val="C00000"/>
                </a:solidFill>
              </a:rPr>
              <a:t>Hebrews 10:23-25</a:t>
            </a:r>
            <a:r>
              <a:rPr lang="en-US" sz="4000" dirty="0">
                <a:solidFill>
                  <a:schemeClr val="tx1"/>
                </a:solidFill>
              </a:rPr>
              <a:t> – our lesson puts this verse in context.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When His word is being maligned or blasphemed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r>
              <a:rPr lang="en-US" sz="4000" b="1" dirty="0">
                <a:solidFill>
                  <a:srgbClr val="C00000"/>
                </a:solidFill>
              </a:rPr>
              <a:t>Jude 3; Ephesians 5:11;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2 John 9-11</a:t>
            </a:r>
            <a:r>
              <a:rPr lang="en-US" sz="4000" dirty="0">
                <a:solidFill>
                  <a:schemeClr val="tx1"/>
                </a:solidFill>
              </a:rPr>
              <a:t> – do we stand by when error is being taught?</a:t>
            </a:r>
          </a:p>
        </p:txBody>
      </p:sp>
    </p:spTree>
    <p:extLst>
      <p:ext uri="{BB962C8B-B14F-4D97-AF65-F5344CB8AC3E}">
        <p14:creationId xmlns:p14="http://schemas.microsoft.com/office/powerpoint/2010/main" val="173267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488338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There is a time to NOT be secret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When it comes to how we speak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r>
              <a:rPr lang="en-US" sz="4000" b="1" dirty="0">
                <a:solidFill>
                  <a:srgbClr val="C00000"/>
                </a:solidFill>
              </a:rPr>
              <a:t>Ephesians 4:29; Colossians 3:8</a:t>
            </a:r>
            <a:r>
              <a:rPr lang="en-US" sz="4000" dirty="0">
                <a:solidFill>
                  <a:schemeClr val="tx1"/>
                </a:solidFill>
              </a:rPr>
              <a:t> – let no corrupt word proceed out of your mouth!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When our faith comes with a cost</a:t>
            </a:r>
            <a:r>
              <a:rPr lang="en-US" sz="4000" dirty="0">
                <a:solidFill>
                  <a:schemeClr val="tx1"/>
                </a:solidFill>
              </a:rPr>
              <a:t> – </a:t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1 Peter 4:12-16; 2 Timothy 3:12</a:t>
            </a:r>
            <a:r>
              <a:rPr lang="en-US" sz="4000" dirty="0">
                <a:solidFill>
                  <a:schemeClr val="tx1"/>
                </a:solidFill>
              </a:rPr>
              <a:t> – am I willing to suffer as a Christian? </a:t>
            </a:r>
          </a:p>
        </p:txBody>
      </p:sp>
    </p:spTree>
    <p:extLst>
      <p:ext uri="{BB962C8B-B14F-4D97-AF65-F5344CB8AC3E}">
        <p14:creationId xmlns:p14="http://schemas.microsoft.com/office/powerpoint/2010/main" val="109015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4703852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chemeClr val="tx1"/>
                </a:solidFill>
              </a:rPr>
              <a:t> There is a time to NOT be secret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rgbClr val="0070C0"/>
                </a:solidFill>
              </a:rPr>
              <a:t>In all honesty</a:t>
            </a:r>
            <a:r>
              <a:rPr lang="en-US" sz="4000" dirty="0">
                <a:solidFill>
                  <a:schemeClr val="tx1"/>
                </a:solidFill>
              </a:rPr>
              <a:t> – if I were in the crowd that day Jesus was betrayed, how would I have acted?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If you lived back then, with Christianity outlawed and serving Christ came with a severe price, would you have been a secret disciple, and why? </a:t>
            </a:r>
          </a:p>
        </p:txBody>
      </p:sp>
    </p:spTree>
    <p:extLst>
      <p:ext uri="{BB962C8B-B14F-4D97-AF65-F5344CB8AC3E}">
        <p14:creationId xmlns:p14="http://schemas.microsoft.com/office/powerpoint/2010/main" val="60906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07134"/>
            <a:ext cx="8602911" cy="563231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chemeClr val="tx1"/>
                </a:solidFill>
              </a:rPr>
              <a:t> Are you ashamed of the gospel?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That is what this lesson boils down to.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Consider </a:t>
            </a:r>
            <a:r>
              <a:rPr lang="en-US" sz="3600" b="1" dirty="0">
                <a:solidFill>
                  <a:srgbClr val="C00000"/>
                </a:solidFill>
              </a:rPr>
              <a:t>Luke 9:26; Mark 8:38;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Romans 1:16-17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Furthermore, if Christianity were outlawed, would there be enough evidence to convict you?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AND if someone found out you were a Christian, would they be surprised?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2 Corinthians 13:5</a:t>
            </a:r>
          </a:p>
        </p:txBody>
      </p:sp>
    </p:spTree>
    <p:extLst>
      <p:ext uri="{BB962C8B-B14F-4D97-AF65-F5344CB8AC3E}">
        <p14:creationId xmlns:p14="http://schemas.microsoft.com/office/powerpoint/2010/main" val="360789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7258-B6EE-4163-971A-D20EB0FB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149458"/>
            <a:ext cx="2400300" cy="1824025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Are you a secret disciple?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26DF5-792E-4BAA-82B3-9F67D91D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50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This lesson gives us food for thought as we consider our walk with the Lord.</a:t>
            </a:r>
          </a:p>
          <a:p>
            <a:r>
              <a:rPr lang="en-US" sz="4000" dirty="0">
                <a:solidFill>
                  <a:schemeClr val="tx1"/>
                </a:solidFill>
              </a:rPr>
              <a:t>Let us resolve that in the future, we will openly and wisely share our faith with others. </a:t>
            </a:r>
          </a:p>
        </p:txBody>
      </p:sp>
    </p:spTree>
    <p:extLst>
      <p:ext uri="{BB962C8B-B14F-4D97-AF65-F5344CB8AC3E}">
        <p14:creationId xmlns:p14="http://schemas.microsoft.com/office/powerpoint/2010/main" val="401311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7258-B6EE-4163-971A-D20EB0FB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149458"/>
            <a:ext cx="2400300" cy="1824025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Are you a secret disciple?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26DF5-792E-4BAA-82B3-9F67D91D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411061"/>
            <a:ext cx="4869180" cy="4814651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Romans 2:16 </a:t>
            </a:r>
            <a:r>
              <a:rPr lang="en-US" sz="4000" dirty="0">
                <a:solidFill>
                  <a:schemeClr val="tx1"/>
                </a:solidFill>
              </a:rPr>
              <a:t>tells us there is coming a day when God will judge the secrets of men.</a:t>
            </a:r>
          </a:p>
          <a:p>
            <a:pPr algn="ctr"/>
            <a:r>
              <a:rPr lang="en-US" sz="5600" b="1" dirty="0">
                <a:solidFill>
                  <a:srgbClr val="0070C0"/>
                </a:solidFill>
              </a:rPr>
              <a:t>What will He say about you on that day? </a:t>
            </a:r>
          </a:p>
        </p:txBody>
      </p:sp>
    </p:spTree>
    <p:extLst>
      <p:ext uri="{BB962C8B-B14F-4D97-AF65-F5344CB8AC3E}">
        <p14:creationId xmlns:p14="http://schemas.microsoft.com/office/powerpoint/2010/main" val="324074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>
            <a:extLst>
              <a:ext uri="{FF2B5EF4-FFF2-40B4-BE49-F238E27FC236}">
                <a16:creationId xmlns:a16="http://schemas.microsoft.com/office/drawing/2014/main" id="{E0C98ED8-3F56-20BA-6485-6ABCABF78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657" y="1487606"/>
            <a:ext cx="8953500" cy="4358116"/>
          </a:xfrm>
        </p:spPr>
        <p:txBody>
          <a:bodyPr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Hear the word of God </a:t>
            </a:r>
            <a:r>
              <a:rPr lang="en-US" altLang="en-US" sz="2000" b="1" dirty="0">
                <a:solidFill>
                  <a:srgbClr val="C00000"/>
                </a:solidFill>
              </a:rPr>
              <a:t>(2 Thessalonians 2:14-15; James 1:21)</a:t>
            </a:r>
            <a:br>
              <a:rPr lang="en-US" altLang="en-US" sz="2000" b="1" dirty="0">
                <a:solidFill>
                  <a:srgbClr val="C00000"/>
                </a:solidFill>
              </a:rPr>
            </a:br>
            <a:endParaRPr lang="en-US" altLang="en-US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Believe the gospel message </a:t>
            </a:r>
            <a:r>
              <a:rPr lang="en-US" altLang="en-US" sz="2000" b="1" dirty="0">
                <a:solidFill>
                  <a:srgbClr val="C00000"/>
                </a:solidFill>
              </a:rPr>
              <a:t>(Hebrews 11:6; John 8:24)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Repent of sins </a:t>
            </a:r>
            <a:r>
              <a:rPr lang="en-US" altLang="en-US" sz="2000" b="1" dirty="0">
                <a:solidFill>
                  <a:srgbClr val="C00000"/>
                </a:solidFill>
              </a:rPr>
              <a:t>(Luke 13:3; Acts 17:30-31)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Confess Jesus Christ </a:t>
            </a:r>
            <a:r>
              <a:rPr lang="en-US" altLang="en-US" sz="2400" b="1" dirty="0">
                <a:solidFill>
                  <a:srgbClr val="C00000"/>
                </a:solidFill>
              </a:rPr>
              <a:t>(</a:t>
            </a:r>
            <a:r>
              <a:rPr lang="en-US" altLang="en-US" sz="2000" b="1" dirty="0">
                <a:solidFill>
                  <a:srgbClr val="C00000"/>
                </a:solidFill>
              </a:rPr>
              <a:t>Romans 10:10; Matthew 10:32-33</a:t>
            </a:r>
            <a:r>
              <a:rPr lang="en-US" altLang="en-US" sz="20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Be Baptized </a:t>
            </a:r>
            <a:r>
              <a:rPr lang="en-US" altLang="en-US" sz="2000" b="1" dirty="0">
                <a:solidFill>
                  <a:srgbClr val="C00000"/>
                </a:solidFill>
              </a:rPr>
              <a:t>(Mark 16:16; Acts 2:38; Galatians 3:26-27; Romans 6:3-4)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400" b="1" dirty="0"/>
              <a:t>Remain Obedient </a:t>
            </a:r>
            <a:r>
              <a:rPr lang="en-US" altLang="en-US" sz="2000" b="1" dirty="0">
                <a:solidFill>
                  <a:srgbClr val="C00000"/>
                </a:solidFill>
              </a:rPr>
              <a:t>(Matthew 7:21; Revelation 2:10; Hebrews 3:12)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15B56E8-164A-6882-56B2-21F4E91FF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250" y="484257"/>
            <a:ext cx="8953500" cy="707886"/>
          </a:xfrm>
        </p:spPr>
        <p:txBody>
          <a:bodyPr>
            <a:spAutoFit/>
          </a:bodyPr>
          <a:lstStyle/>
          <a:p>
            <a:r>
              <a:rPr lang="en-US" altLang="en-US" sz="4000" b="1" dirty="0">
                <a:solidFill>
                  <a:srgbClr val="0070C0"/>
                </a:solidFill>
                <a:latin typeface="Verdana" panose="020B0604030504040204" pitchFamily="34" charset="0"/>
              </a:rPr>
              <a:t>HOW TO OBEY THE GOSPEL</a:t>
            </a:r>
          </a:p>
        </p:txBody>
      </p:sp>
    </p:spTree>
    <p:extLst>
      <p:ext uri="{BB962C8B-B14F-4D97-AF65-F5344CB8AC3E}">
        <p14:creationId xmlns:p14="http://schemas.microsoft.com/office/powerpoint/2010/main" val="408096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3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/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234730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We are i</a:t>
            </a:r>
            <a:r>
              <a:rPr lang="en-US" sz="4000" dirty="0">
                <a:solidFill>
                  <a:schemeClr val="tx1"/>
                </a:solidFill>
              </a:rPr>
              <a:t>ntroduced to Joseph after the death of Jesus.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He is mentioned in all four gospels – </a:t>
            </a:r>
            <a:br>
              <a:rPr lang="en-US" sz="4000" dirty="0"/>
            </a:br>
            <a:r>
              <a:rPr lang="en-US" sz="4000" b="1" dirty="0">
                <a:solidFill>
                  <a:srgbClr val="C00000"/>
                </a:solidFill>
              </a:rPr>
              <a:t>Matthew 27:57-60; Mark 15:42-46; 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Luke 23:50-54; John 19:38-42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He was from Arimathea.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He is described as a secret disciple, for fear of the Jews.</a:t>
            </a:r>
          </a:p>
        </p:txBody>
      </p:sp>
    </p:spTree>
    <p:extLst>
      <p:ext uri="{BB962C8B-B14F-4D97-AF65-F5344CB8AC3E}">
        <p14:creationId xmlns:p14="http://schemas.microsoft.com/office/powerpoint/2010/main" val="34962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234730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He was a person of influence, on the council.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His wealth is seen in having a personal tomb.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He was a just and good man, who was waiting for the kingdom of God.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He had not consented to the condemnation and death of Jesus.</a:t>
            </a:r>
          </a:p>
        </p:txBody>
      </p:sp>
    </p:spTree>
    <p:extLst>
      <p:ext uri="{BB962C8B-B14F-4D97-AF65-F5344CB8AC3E}">
        <p14:creationId xmlns:p14="http://schemas.microsoft.com/office/powerpoint/2010/main" val="5394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07831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>
                <a:solidFill>
                  <a:schemeClr val="tx1"/>
                </a:solidFill>
              </a:rPr>
              <a:t>All 4 accounts record Joseph going to Pilate to request the body of Jesus – another indicator of his influence.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When the body was granted, it was unusual – since Jesus died as a common criminal. But consider </a:t>
            </a:r>
            <a:r>
              <a:rPr lang="en-US" sz="3600" b="1" dirty="0">
                <a:solidFill>
                  <a:srgbClr val="C00000"/>
                </a:solidFill>
              </a:rPr>
              <a:t>Isaiah 53:9.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Joseph, along with Nicodemus, removed the body of Jesus and laid Him in the empty tomb and rolled a stone in front of the entrance.</a:t>
            </a:r>
          </a:p>
        </p:txBody>
      </p:sp>
    </p:spTree>
    <p:extLst>
      <p:ext uri="{BB962C8B-B14F-4D97-AF65-F5344CB8AC3E}">
        <p14:creationId xmlns:p14="http://schemas.microsoft.com/office/powerpoint/2010/main" val="366421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3221395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>
                <a:solidFill>
                  <a:schemeClr val="tx1"/>
                </a:solidFill>
              </a:rPr>
              <a:t>Was Joseph cowardly? </a:t>
            </a:r>
            <a:r>
              <a:rPr lang="en-US" sz="4000" b="1" dirty="0">
                <a:solidFill>
                  <a:srgbClr val="C00000"/>
                </a:solidFill>
              </a:rPr>
              <a:t>John 19:38.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Consider </a:t>
            </a:r>
            <a:r>
              <a:rPr lang="en-US" sz="4000" b="1" dirty="0">
                <a:solidFill>
                  <a:srgbClr val="C00000"/>
                </a:solidFill>
              </a:rPr>
              <a:t>John 12:42-43.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Texts such as this do not speak highly of those who refuse to confess Jesus – see also </a:t>
            </a:r>
            <a:r>
              <a:rPr lang="en-US" sz="4000" b="1" dirty="0">
                <a:solidFill>
                  <a:srgbClr val="C00000"/>
                </a:solidFill>
              </a:rPr>
              <a:t>Matthew 10:32-33.</a:t>
            </a:r>
          </a:p>
        </p:txBody>
      </p:sp>
    </p:spTree>
    <p:extLst>
      <p:ext uri="{BB962C8B-B14F-4D97-AF65-F5344CB8AC3E}">
        <p14:creationId xmlns:p14="http://schemas.microsoft.com/office/powerpoint/2010/main" val="143780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437386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>
                <a:solidFill>
                  <a:schemeClr val="tx1"/>
                </a:solidFill>
              </a:rPr>
              <a:t>Was Joseph cowardly? </a:t>
            </a:r>
            <a:r>
              <a:rPr lang="en-US" sz="4000" b="1" dirty="0">
                <a:solidFill>
                  <a:srgbClr val="C00000"/>
                </a:solidFill>
              </a:rPr>
              <a:t>John 19:38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Thus, it is likely (though not necessary) that Joseph was a weak disciple, up to a point! (Like Nicodemus – </a:t>
            </a:r>
            <a:r>
              <a:rPr lang="en-US" sz="4000" b="1" dirty="0">
                <a:solidFill>
                  <a:srgbClr val="C00000"/>
                </a:solidFill>
              </a:rPr>
              <a:t>John 3:1-2; 7:50-53.</a:t>
            </a:r>
            <a:r>
              <a:rPr lang="en-US" sz="4000" dirty="0">
                <a:solidFill>
                  <a:schemeClr val="tx1"/>
                </a:solidFill>
              </a:rPr>
              <a:t>) In both cases we find timidity in defending Jesus. BUT they did NOT consent to the Council’s evil intentions.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tx1"/>
                </a:solidFill>
              </a:rPr>
              <a:t> However, could their secrecy have been because of the corruption of the council? </a:t>
            </a:r>
          </a:p>
        </p:txBody>
      </p:sp>
    </p:spTree>
    <p:extLst>
      <p:ext uri="{BB962C8B-B14F-4D97-AF65-F5344CB8AC3E}">
        <p14:creationId xmlns:p14="http://schemas.microsoft.com/office/powerpoint/2010/main" val="272247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/>
              <a:t>Joseph of Arimathea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73123"/>
            <a:ext cx="8602911" cy="507831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rgbClr val="C00000"/>
                </a:solidFill>
              </a:rPr>
              <a:t>John 19:38 </a:t>
            </a:r>
            <a:r>
              <a:rPr lang="en-US" sz="3600" dirty="0">
                <a:solidFill>
                  <a:schemeClr val="tx1"/>
                </a:solidFill>
              </a:rPr>
              <a:t>– Joseph, a secret disciple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Based on our text, whatever limits of weakness they displayed – had been reached.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They no longer stood with the council – and in an act that rebuffed it, they asked for the body of Jesus.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NOTE: This is the only reason we know about this Joseph – an act of honor, boldness, and courage.</a:t>
            </a:r>
          </a:p>
        </p:txBody>
      </p:sp>
    </p:spTree>
    <p:extLst>
      <p:ext uri="{BB962C8B-B14F-4D97-AF65-F5344CB8AC3E}">
        <p14:creationId xmlns:p14="http://schemas.microsoft.com/office/powerpoint/2010/main" val="11941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973123"/>
            <a:ext cx="8898903" cy="5311198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Let us make some application of this to our day and us!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There is a time for secrecy.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There are things we need to do in secret: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Giving – </a:t>
            </a:r>
            <a:r>
              <a:rPr lang="en-US" sz="3900" b="1" dirty="0">
                <a:solidFill>
                  <a:srgbClr val="C00000"/>
                </a:solidFill>
              </a:rPr>
              <a:t>Matthew 6:1-4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Private prayer – </a:t>
            </a:r>
            <a:r>
              <a:rPr lang="en-US" sz="3900" b="1" dirty="0">
                <a:solidFill>
                  <a:srgbClr val="C00000"/>
                </a:solidFill>
              </a:rPr>
              <a:t>Matthew 6:5-6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>
                <a:solidFill>
                  <a:schemeClr val="tx1"/>
                </a:solidFill>
              </a:rPr>
              <a:t> Not bragging – </a:t>
            </a:r>
            <a:r>
              <a:rPr lang="en-US" sz="3900" b="1" dirty="0">
                <a:solidFill>
                  <a:srgbClr val="C00000"/>
                </a:solidFill>
              </a:rPr>
              <a:t>James 3:14; 1 Timothy 2:2; 1 Thessalonians 4:11</a:t>
            </a:r>
          </a:p>
        </p:txBody>
      </p:sp>
    </p:spTree>
    <p:extLst>
      <p:ext uri="{BB962C8B-B14F-4D97-AF65-F5344CB8AC3E}">
        <p14:creationId xmlns:p14="http://schemas.microsoft.com/office/powerpoint/2010/main" val="180926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3ED9E-CC36-409F-99AA-38D4D75B3257}"/>
              </a:ext>
            </a:extLst>
          </p:cNvPr>
          <p:cNvSpPr/>
          <p:nvPr/>
        </p:nvSpPr>
        <p:spPr>
          <a:xfrm>
            <a:off x="713064" y="1459684"/>
            <a:ext cx="7768206" cy="612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781FF-A71A-4A70-A6D3-EDFBDDB3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86" y="217735"/>
            <a:ext cx="8665827" cy="620170"/>
          </a:xfrm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</a:rPr>
              <a:t>Are you a secret disciple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AF0D-8067-47F7-B9E7-842E7495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85" y="916561"/>
            <a:ext cx="8602911" cy="578619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Let us make some application of this to our day and us!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There is a time for secrecy.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</a:rPr>
              <a:t> There may come a day when true Christianity is outlawed. Will we be driven underground to worship Him under threat of persecution? Will we take risks and secretly serve Him?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chemeClr val="tx1"/>
                </a:solidFill>
              </a:rPr>
              <a:t> NOTE: This is not about cowardice, but caution – </a:t>
            </a:r>
            <a:r>
              <a:rPr lang="en-US" sz="3600" b="1" dirty="0">
                <a:solidFill>
                  <a:srgbClr val="C00000"/>
                </a:solidFill>
              </a:rPr>
              <a:t>cf. Matthew 10:16</a:t>
            </a:r>
          </a:p>
        </p:txBody>
      </p:sp>
    </p:spTree>
    <p:extLst>
      <p:ext uri="{BB962C8B-B14F-4D97-AF65-F5344CB8AC3E}">
        <p14:creationId xmlns:p14="http://schemas.microsoft.com/office/powerpoint/2010/main" val="125718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425</TotalTime>
  <Words>1190</Words>
  <Application>Microsoft Office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Bookman Old Style</vt:lpstr>
      <vt:lpstr>Calibri</vt:lpstr>
      <vt:lpstr>Calibri Light</vt:lpstr>
      <vt:lpstr>Verdana</vt:lpstr>
      <vt:lpstr>Wingdings</vt:lpstr>
      <vt:lpstr>Retrospect</vt:lpstr>
      <vt:lpstr>Default Design</vt:lpstr>
      <vt:lpstr>Secret Disciples</vt:lpstr>
      <vt:lpstr>Joseph of Arimathea</vt:lpstr>
      <vt:lpstr>Joseph of Arimathea</vt:lpstr>
      <vt:lpstr>Joseph of Arimathea</vt:lpstr>
      <vt:lpstr>Joseph of Arimathea</vt:lpstr>
      <vt:lpstr>Joseph of Arimathea</vt:lpstr>
      <vt:lpstr>Joseph of Arimathea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 of Jesus? </vt:lpstr>
      <vt:lpstr>Are you a secret disciple? </vt:lpstr>
      <vt:lpstr>Are you a secret disciple? </vt:lpstr>
      <vt:lpstr>HOW TO OBEY THE GOSPEL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 Disciples</dc:title>
  <dc:creator>Randy Childs; Thomas Thornhill</dc:creator>
  <cp:lastModifiedBy>Richard Lidh</cp:lastModifiedBy>
  <cp:revision>17</cp:revision>
  <cp:lastPrinted>2023-11-05T05:15:54Z</cp:lastPrinted>
  <dcterms:created xsi:type="dcterms:W3CDTF">2020-12-26T21:35:52Z</dcterms:created>
  <dcterms:modified xsi:type="dcterms:W3CDTF">2023-11-05T05:17:00Z</dcterms:modified>
</cp:coreProperties>
</file>